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0E31E-E097-4805-A094-92956EB287BD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27867AC-B426-4922-A117-813522A5DA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0E31E-E097-4805-A094-92956EB287BD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867AC-B426-4922-A117-813522A5DA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27867AC-B426-4922-A117-813522A5DA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0E31E-E097-4805-A094-92956EB287BD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0E31E-E097-4805-A094-92956EB287BD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27867AC-B426-4922-A117-813522A5DA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0E31E-E097-4805-A094-92956EB287BD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27867AC-B426-4922-A117-813522A5DA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9B0E31E-E097-4805-A094-92956EB287BD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867AC-B426-4922-A117-813522A5DA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0E31E-E097-4805-A094-92956EB287BD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27867AC-B426-4922-A117-813522A5DA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0E31E-E097-4805-A094-92956EB287BD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27867AC-B426-4922-A117-813522A5DA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0E31E-E097-4805-A094-92956EB287BD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27867AC-B426-4922-A117-813522A5DA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27867AC-B426-4922-A117-813522A5DA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0E31E-E097-4805-A094-92956EB287BD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27867AC-B426-4922-A117-813522A5DA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9B0E31E-E097-4805-A094-92956EB287BD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9B0E31E-E097-4805-A094-92956EB287BD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27867AC-B426-4922-A117-813522A5DA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Formative and Summative Assessment in the Classroom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Quality Assessments – Questions to Ask Yourself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 the items cover the range of understanding required by the skill?</a:t>
            </a:r>
          </a:p>
          <a:p>
            <a:pPr lvl="1"/>
            <a:r>
              <a:rPr lang="en-US" dirty="0" smtClean="0"/>
              <a:t>Look at the verb (i.e. explain, identify, recognize, evaluate, etc)</a:t>
            </a:r>
          </a:p>
          <a:p>
            <a:pPr lvl="1"/>
            <a:r>
              <a:rPr lang="en-US" dirty="0" smtClean="0"/>
              <a:t>Is there a variety of test/assessment items so that students get a chance to demonstrate their understanding at the level the verb expects?</a:t>
            </a:r>
          </a:p>
          <a:p>
            <a:r>
              <a:rPr lang="en-US" dirty="0" smtClean="0"/>
              <a:t>Do the assessment items ask for more than recall?</a:t>
            </a:r>
          </a:p>
          <a:p>
            <a:pPr lvl="1"/>
            <a:r>
              <a:rPr lang="en-US" dirty="0" smtClean="0"/>
              <a:t>Is there some inference or conclusion students must draw?</a:t>
            </a:r>
          </a:p>
          <a:p>
            <a:pPr lvl="1"/>
            <a:r>
              <a:rPr lang="en-US" dirty="0" smtClean="0"/>
              <a:t>Is there information students must apply in order to get the right answer?</a:t>
            </a:r>
          </a:p>
          <a:p>
            <a:r>
              <a:rPr lang="en-US" dirty="0" smtClean="0"/>
              <a:t>Is there only one arguably correct response?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Quality Assessments – Questions to Ask Yourself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49952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en-US" dirty="0" smtClean="0"/>
              <a:t>Are assessment items clear and concise?</a:t>
            </a:r>
          </a:p>
          <a:p>
            <a:pPr lvl="1"/>
            <a:r>
              <a:rPr lang="en-US" dirty="0" smtClean="0"/>
              <a:t>Avoid use of opposites as answer choices (multiple choice)</a:t>
            </a:r>
          </a:p>
          <a:p>
            <a:pPr lvl="1"/>
            <a:r>
              <a:rPr lang="en-US" dirty="0" smtClean="0"/>
              <a:t>Avoid using one option that is much longer, shorter, or complex than the others (multiple choice)</a:t>
            </a:r>
          </a:p>
          <a:p>
            <a:pPr lvl="1"/>
            <a:r>
              <a:rPr lang="en-US" dirty="0" smtClean="0"/>
              <a:t>Avoid using clues to the answer in the question</a:t>
            </a:r>
          </a:p>
          <a:p>
            <a:pPr lvl="1"/>
            <a:r>
              <a:rPr lang="en-US" dirty="0" smtClean="0"/>
              <a:t>Avoid negatives in the question stem or the options (i.e. “Which one of these is not…”)</a:t>
            </a:r>
          </a:p>
          <a:p>
            <a:pPr lvl="1"/>
            <a:r>
              <a:rPr lang="en-US" dirty="0" smtClean="0"/>
              <a:t>Avoid answers using “all of the above” or “none of the above” (multiple choice)</a:t>
            </a:r>
          </a:p>
          <a:p>
            <a:pPr lvl="1"/>
            <a:r>
              <a:rPr lang="en-US" dirty="0" smtClean="0"/>
              <a:t>Avoid “-</a:t>
            </a:r>
            <a:r>
              <a:rPr lang="en-US" dirty="0" err="1" smtClean="0"/>
              <a:t>ould</a:t>
            </a:r>
            <a:r>
              <a:rPr lang="en-US" dirty="0" smtClean="0"/>
              <a:t>” words (i.e. would, could, should, etc)</a:t>
            </a:r>
          </a:p>
          <a:p>
            <a:pPr lvl="1"/>
            <a:r>
              <a:rPr lang="en-US" dirty="0" smtClean="0"/>
              <a:t>Make sure all choices are in the same format (phrases, names, numbers, etc), and are grammatically correct (multiple choice)</a:t>
            </a:r>
          </a:p>
          <a:p>
            <a:pPr lvl="1"/>
            <a:r>
              <a:rPr lang="en-US" dirty="0" smtClean="0"/>
              <a:t>Avoid outrageous distracters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Evaluating an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Genetics example…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Assessment</a:t>
            </a:r>
            <a:endParaRPr lang="en-US" dirty="0"/>
          </a:p>
        </p:txBody>
      </p:sp>
      <p:sp>
        <p:nvSpPr>
          <p:cNvPr id="6" name="Freeform 5"/>
          <p:cNvSpPr/>
          <p:nvPr/>
        </p:nvSpPr>
        <p:spPr>
          <a:xfrm>
            <a:off x="1556498" y="1529939"/>
            <a:ext cx="1665136" cy="1665136"/>
          </a:xfrm>
          <a:custGeom>
            <a:avLst/>
            <a:gdLst>
              <a:gd name="connsiteX0" fmla="*/ 0 w 1665136"/>
              <a:gd name="connsiteY0" fmla="*/ 832568 h 1665136"/>
              <a:gd name="connsiteX1" fmla="*/ 243854 w 1665136"/>
              <a:gd name="connsiteY1" fmla="*/ 243854 h 1665136"/>
              <a:gd name="connsiteX2" fmla="*/ 832569 w 1665136"/>
              <a:gd name="connsiteY2" fmla="*/ 1 h 1665136"/>
              <a:gd name="connsiteX3" fmla="*/ 1421283 w 1665136"/>
              <a:gd name="connsiteY3" fmla="*/ 243855 h 1665136"/>
              <a:gd name="connsiteX4" fmla="*/ 1665136 w 1665136"/>
              <a:gd name="connsiteY4" fmla="*/ 832570 h 1665136"/>
              <a:gd name="connsiteX5" fmla="*/ 1421282 w 1665136"/>
              <a:gd name="connsiteY5" fmla="*/ 1421285 h 1665136"/>
              <a:gd name="connsiteX6" fmla="*/ 832567 w 1665136"/>
              <a:gd name="connsiteY6" fmla="*/ 1665138 h 1665136"/>
              <a:gd name="connsiteX7" fmla="*/ 243852 w 1665136"/>
              <a:gd name="connsiteY7" fmla="*/ 1421284 h 1665136"/>
              <a:gd name="connsiteX8" fmla="*/ -1 w 1665136"/>
              <a:gd name="connsiteY8" fmla="*/ 832569 h 1665136"/>
              <a:gd name="connsiteX9" fmla="*/ 0 w 1665136"/>
              <a:gd name="connsiteY9" fmla="*/ 832568 h 1665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65136" h="1665136">
                <a:moveTo>
                  <a:pt x="0" y="832568"/>
                </a:moveTo>
                <a:cubicBezTo>
                  <a:pt x="0" y="611757"/>
                  <a:pt x="87717" y="399990"/>
                  <a:pt x="243854" y="243854"/>
                </a:cubicBezTo>
                <a:cubicBezTo>
                  <a:pt x="399991" y="87717"/>
                  <a:pt x="611758" y="1"/>
                  <a:pt x="832569" y="1"/>
                </a:cubicBezTo>
                <a:cubicBezTo>
                  <a:pt x="1053380" y="1"/>
                  <a:pt x="1265147" y="87718"/>
                  <a:pt x="1421283" y="243855"/>
                </a:cubicBezTo>
                <a:cubicBezTo>
                  <a:pt x="1577420" y="399992"/>
                  <a:pt x="1665136" y="611759"/>
                  <a:pt x="1665136" y="832570"/>
                </a:cubicBezTo>
                <a:cubicBezTo>
                  <a:pt x="1665136" y="1053381"/>
                  <a:pt x="1577419" y="1265148"/>
                  <a:pt x="1421282" y="1421285"/>
                </a:cubicBezTo>
                <a:cubicBezTo>
                  <a:pt x="1265145" y="1577422"/>
                  <a:pt x="1053378" y="1665138"/>
                  <a:pt x="832567" y="1665138"/>
                </a:cubicBezTo>
                <a:cubicBezTo>
                  <a:pt x="611756" y="1665138"/>
                  <a:pt x="399989" y="1577421"/>
                  <a:pt x="243852" y="1421284"/>
                </a:cubicBezTo>
                <a:cubicBezTo>
                  <a:pt x="87715" y="1265147"/>
                  <a:pt x="-1" y="1053380"/>
                  <a:pt x="-1" y="832569"/>
                </a:cubicBezTo>
                <a:lnTo>
                  <a:pt x="0" y="83256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5444" tIns="265443" rIns="265444" bIns="265443" numCol="1" spcCol="1270" anchor="ctr" anchorCtr="0">
            <a:noAutofit/>
          </a:bodyPr>
          <a:lstStyle/>
          <a:p>
            <a:pPr lvl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kern="1200" dirty="0" smtClean="0"/>
              <a:t>Summative</a:t>
            </a:r>
          </a:p>
          <a:p>
            <a:pPr lvl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kern="1200" dirty="0" smtClean="0"/>
              <a:t>Assessment</a:t>
            </a:r>
            <a:endParaRPr lang="en-US" sz="1700" kern="1200" dirty="0"/>
          </a:p>
        </p:txBody>
      </p:sp>
      <p:sp>
        <p:nvSpPr>
          <p:cNvPr id="7" name="Freeform 6"/>
          <p:cNvSpPr/>
          <p:nvPr/>
        </p:nvSpPr>
        <p:spPr>
          <a:xfrm>
            <a:off x="1906177" y="3330285"/>
            <a:ext cx="965779" cy="965779"/>
          </a:xfrm>
          <a:custGeom>
            <a:avLst/>
            <a:gdLst>
              <a:gd name="connsiteX0" fmla="*/ 128014 w 965779"/>
              <a:gd name="connsiteY0" fmla="*/ 369314 h 965779"/>
              <a:gd name="connsiteX1" fmla="*/ 369314 w 965779"/>
              <a:gd name="connsiteY1" fmla="*/ 369314 h 965779"/>
              <a:gd name="connsiteX2" fmla="*/ 369314 w 965779"/>
              <a:gd name="connsiteY2" fmla="*/ 128014 h 965779"/>
              <a:gd name="connsiteX3" fmla="*/ 596465 w 965779"/>
              <a:gd name="connsiteY3" fmla="*/ 128014 h 965779"/>
              <a:gd name="connsiteX4" fmla="*/ 596465 w 965779"/>
              <a:gd name="connsiteY4" fmla="*/ 369314 h 965779"/>
              <a:gd name="connsiteX5" fmla="*/ 837765 w 965779"/>
              <a:gd name="connsiteY5" fmla="*/ 369314 h 965779"/>
              <a:gd name="connsiteX6" fmla="*/ 837765 w 965779"/>
              <a:gd name="connsiteY6" fmla="*/ 596465 h 965779"/>
              <a:gd name="connsiteX7" fmla="*/ 596465 w 965779"/>
              <a:gd name="connsiteY7" fmla="*/ 596465 h 965779"/>
              <a:gd name="connsiteX8" fmla="*/ 596465 w 965779"/>
              <a:gd name="connsiteY8" fmla="*/ 837765 h 965779"/>
              <a:gd name="connsiteX9" fmla="*/ 369314 w 965779"/>
              <a:gd name="connsiteY9" fmla="*/ 837765 h 965779"/>
              <a:gd name="connsiteX10" fmla="*/ 369314 w 965779"/>
              <a:gd name="connsiteY10" fmla="*/ 596465 h 965779"/>
              <a:gd name="connsiteX11" fmla="*/ 128014 w 965779"/>
              <a:gd name="connsiteY11" fmla="*/ 596465 h 965779"/>
              <a:gd name="connsiteX12" fmla="*/ 128014 w 965779"/>
              <a:gd name="connsiteY12" fmla="*/ 369314 h 965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65779" h="965779">
                <a:moveTo>
                  <a:pt x="128014" y="369314"/>
                </a:moveTo>
                <a:lnTo>
                  <a:pt x="369314" y="369314"/>
                </a:lnTo>
                <a:lnTo>
                  <a:pt x="369314" y="128014"/>
                </a:lnTo>
                <a:lnTo>
                  <a:pt x="596465" y="128014"/>
                </a:lnTo>
                <a:lnTo>
                  <a:pt x="596465" y="369314"/>
                </a:lnTo>
                <a:lnTo>
                  <a:pt x="837765" y="369314"/>
                </a:lnTo>
                <a:lnTo>
                  <a:pt x="837765" y="596465"/>
                </a:lnTo>
                <a:lnTo>
                  <a:pt x="596465" y="596465"/>
                </a:lnTo>
                <a:lnTo>
                  <a:pt x="596465" y="837765"/>
                </a:lnTo>
                <a:lnTo>
                  <a:pt x="369314" y="837765"/>
                </a:lnTo>
                <a:lnTo>
                  <a:pt x="369314" y="596465"/>
                </a:lnTo>
                <a:lnTo>
                  <a:pt x="128014" y="596465"/>
                </a:lnTo>
                <a:lnTo>
                  <a:pt x="128014" y="369314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014" tIns="369314" rIns="128014" bIns="369314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kern="1200"/>
          </a:p>
        </p:txBody>
      </p:sp>
      <p:sp>
        <p:nvSpPr>
          <p:cNvPr id="8" name="Freeform 7"/>
          <p:cNvSpPr/>
          <p:nvPr/>
        </p:nvSpPr>
        <p:spPr>
          <a:xfrm>
            <a:off x="1556498" y="4431273"/>
            <a:ext cx="1665136" cy="1665136"/>
          </a:xfrm>
          <a:custGeom>
            <a:avLst/>
            <a:gdLst>
              <a:gd name="connsiteX0" fmla="*/ 0 w 1665136"/>
              <a:gd name="connsiteY0" fmla="*/ 832568 h 1665136"/>
              <a:gd name="connsiteX1" fmla="*/ 243854 w 1665136"/>
              <a:gd name="connsiteY1" fmla="*/ 243854 h 1665136"/>
              <a:gd name="connsiteX2" fmla="*/ 832569 w 1665136"/>
              <a:gd name="connsiteY2" fmla="*/ 1 h 1665136"/>
              <a:gd name="connsiteX3" fmla="*/ 1421283 w 1665136"/>
              <a:gd name="connsiteY3" fmla="*/ 243855 h 1665136"/>
              <a:gd name="connsiteX4" fmla="*/ 1665136 w 1665136"/>
              <a:gd name="connsiteY4" fmla="*/ 832570 h 1665136"/>
              <a:gd name="connsiteX5" fmla="*/ 1421282 w 1665136"/>
              <a:gd name="connsiteY5" fmla="*/ 1421285 h 1665136"/>
              <a:gd name="connsiteX6" fmla="*/ 832567 w 1665136"/>
              <a:gd name="connsiteY6" fmla="*/ 1665138 h 1665136"/>
              <a:gd name="connsiteX7" fmla="*/ 243852 w 1665136"/>
              <a:gd name="connsiteY7" fmla="*/ 1421284 h 1665136"/>
              <a:gd name="connsiteX8" fmla="*/ -1 w 1665136"/>
              <a:gd name="connsiteY8" fmla="*/ 832569 h 1665136"/>
              <a:gd name="connsiteX9" fmla="*/ 0 w 1665136"/>
              <a:gd name="connsiteY9" fmla="*/ 832568 h 1665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65136" h="1665136">
                <a:moveTo>
                  <a:pt x="0" y="832568"/>
                </a:moveTo>
                <a:cubicBezTo>
                  <a:pt x="0" y="611757"/>
                  <a:pt x="87717" y="399990"/>
                  <a:pt x="243854" y="243854"/>
                </a:cubicBezTo>
                <a:cubicBezTo>
                  <a:pt x="399991" y="87717"/>
                  <a:pt x="611758" y="1"/>
                  <a:pt x="832569" y="1"/>
                </a:cubicBezTo>
                <a:cubicBezTo>
                  <a:pt x="1053380" y="1"/>
                  <a:pt x="1265147" y="87718"/>
                  <a:pt x="1421283" y="243855"/>
                </a:cubicBezTo>
                <a:cubicBezTo>
                  <a:pt x="1577420" y="399992"/>
                  <a:pt x="1665136" y="611759"/>
                  <a:pt x="1665136" y="832570"/>
                </a:cubicBezTo>
                <a:cubicBezTo>
                  <a:pt x="1665136" y="1053381"/>
                  <a:pt x="1577419" y="1265148"/>
                  <a:pt x="1421282" y="1421285"/>
                </a:cubicBezTo>
                <a:cubicBezTo>
                  <a:pt x="1265145" y="1577422"/>
                  <a:pt x="1053378" y="1665138"/>
                  <a:pt x="832567" y="1665138"/>
                </a:cubicBezTo>
                <a:cubicBezTo>
                  <a:pt x="611756" y="1665138"/>
                  <a:pt x="399989" y="1577421"/>
                  <a:pt x="243852" y="1421284"/>
                </a:cubicBezTo>
                <a:cubicBezTo>
                  <a:pt x="87715" y="1265147"/>
                  <a:pt x="-1" y="1053380"/>
                  <a:pt x="-1" y="832569"/>
                </a:cubicBezTo>
                <a:lnTo>
                  <a:pt x="0" y="83256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5444" tIns="265443" rIns="265444" bIns="265443" numCol="1" spcCol="1270" anchor="ctr" anchorCtr="0">
            <a:noAutofit/>
          </a:bodyPr>
          <a:lstStyle/>
          <a:p>
            <a:pPr lvl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kern="1200" dirty="0" smtClean="0"/>
              <a:t>Formative</a:t>
            </a:r>
          </a:p>
          <a:p>
            <a:pPr lvl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700" kern="1200" dirty="0" smtClean="0"/>
              <a:t>Assessment</a:t>
            </a:r>
            <a:endParaRPr lang="en-US" sz="1700" kern="1200" dirty="0"/>
          </a:p>
        </p:txBody>
      </p:sp>
      <p:sp>
        <p:nvSpPr>
          <p:cNvPr id="9" name="Freeform 8"/>
          <p:cNvSpPr/>
          <p:nvPr/>
        </p:nvSpPr>
        <p:spPr>
          <a:xfrm>
            <a:off x="3471405" y="3503459"/>
            <a:ext cx="529513" cy="619430"/>
          </a:xfrm>
          <a:custGeom>
            <a:avLst/>
            <a:gdLst>
              <a:gd name="connsiteX0" fmla="*/ 0 w 529513"/>
              <a:gd name="connsiteY0" fmla="*/ 123886 h 619430"/>
              <a:gd name="connsiteX1" fmla="*/ 264757 w 529513"/>
              <a:gd name="connsiteY1" fmla="*/ 123886 h 619430"/>
              <a:gd name="connsiteX2" fmla="*/ 264757 w 529513"/>
              <a:gd name="connsiteY2" fmla="*/ 0 h 619430"/>
              <a:gd name="connsiteX3" fmla="*/ 529513 w 529513"/>
              <a:gd name="connsiteY3" fmla="*/ 309715 h 619430"/>
              <a:gd name="connsiteX4" fmla="*/ 264757 w 529513"/>
              <a:gd name="connsiteY4" fmla="*/ 619430 h 619430"/>
              <a:gd name="connsiteX5" fmla="*/ 264757 w 529513"/>
              <a:gd name="connsiteY5" fmla="*/ 495544 h 619430"/>
              <a:gd name="connsiteX6" fmla="*/ 0 w 529513"/>
              <a:gd name="connsiteY6" fmla="*/ 495544 h 619430"/>
              <a:gd name="connsiteX7" fmla="*/ 0 w 529513"/>
              <a:gd name="connsiteY7" fmla="*/ 123886 h 619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9513" h="619430">
                <a:moveTo>
                  <a:pt x="0" y="123886"/>
                </a:moveTo>
                <a:lnTo>
                  <a:pt x="264757" y="123886"/>
                </a:lnTo>
                <a:lnTo>
                  <a:pt x="264757" y="0"/>
                </a:lnTo>
                <a:lnTo>
                  <a:pt x="529513" y="309715"/>
                </a:lnTo>
                <a:lnTo>
                  <a:pt x="264757" y="619430"/>
                </a:lnTo>
                <a:lnTo>
                  <a:pt x="264757" y="495544"/>
                </a:lnTo>
                <a:lnTo>
                  <a:pt x="0" y="495544"/>
                </a:lnTo>
                <a:lnTo>
                  <a:pt x="0" y="123886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23886" rIns="158854" bIns="123886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kern="1200"/>
          </a:p>
        </p:txBody>
      </p:sp>
      <p:sp>
        <p:nvSpPr>
          <p:cNvPr id="10" name="Freeform 9"/>
          <p:cNvSpPr/>
          <p:nvPr/>
        </p:nvSpPr>
        <p:spPr>
          <a:xfrm>
            <a:off x="4220716" y="2148038"/>
            <a:ext cx="3330272" cy="3330272"/>
          </a:xfrm>
          <a:custGeom>
            <a:avLst/>
            <a:gdLst>
              <a:gd name="connsiteX0" fmla="*/ 0 w 3330272"/>
              <a:gd name="connsiteY0" fmla="*/ 1665136 h 3330272"/>
              <a:gd name="connsiteX1" fmla="*/ 487709 w 3330272"/>
              <a:gd name="connsiteY1" fmla="*/ 487707 h 3330272"/>
              <a:gd name="connsiteX2" fmla="*/ 1665139 w 3330272"/>
              <a:gd name="connsiteY2" fmla="*/ 2 h 3330272"/>
              <a:gd name="connsiteX3" fmla="*/ 2842568 w 3330272"/>
              <a:gd name="connsiteY3" fmla="*/ 487711 h 3330272"/>
              <a:gd name="connsiteX4" fmla="*/ 3330273 w 3330272"/>
              <a:gd name="connsiteY4" fmla="*/ 1665141 h 3330272"/>
              <a:gd name="connsiteX5" fmla="*/ 2842566 w 3330272"/>
              <a:gd name="connsiteY5" fmla="*/ 2842570 h 3330272"/>
              <a:gd name="connsiteX6" fmla="*/ 1665136 w 3330272"/>
              <a:gd name="connsiteY6" fmla="*/ 3330277 h 3330272"/>
              <a:gd name="connsiteX7" fmla="*/ 487707 w 3330272"/>
              <a:gd name="connsiteY7" fmla="*/ 2842569 h 3330272"/>
              <a:gd name="connsiteX8" fmla="*/ 1 w 3330272"/>
              <a:gd name="connsiteY8" fmla="*/ 1665139 h 3330272"/>
              <a:gd name="connsiteX9" fmla="*/ 0 w 3330272"/>
              <a:gd name="connsiteY9" fmla="*/ 1665136 h 333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30272" h="3330272">
                <a:moveTo>
                  <a:pt x="0" y="1665136"/>
                </a:moveTo>
                <a:cubicBezTo>
                  <a:pt x="1" y="1223514"/>
                  <a:pt x="175435" y="799981"/>
                  <a:pt x="487709" y="487707"/>
                </a:cubicBezTo>
                <a:cubicBezTo>
                  <a:pt x="799983" y="175434"/>
                  <a:pt x="1223517" y="1"/>
                  <a:pt x="1665139" y="2"/>
                </a:cubicBezTo>
                <a:cubicBezTo>
                  <a:pt x="2106761" y="3"/>
                  <a:pt x="2530294" y="175437"/>
                  <a:pt x="2842568" y="487711"/>
                </a:cubicBezTo>
                <a:cubicBezTo>
                  <a:pt x="3154841" y="799985"/>
                  <a:pt x="3330274" y="1223519"/>
                  <a:pt x="3330273" y="1665141"/>
                </a:cubicBezTo>
                <a:cubicBezTo>
                  <a:pt x="3330273" y="2106763"/>
                  <a:pt x="3154839" y="2530297"/>
                  <a:pt x="2842566" y="2842570"/>
                </a:cubicBezTo>
                <a:cubicBezTo>
                  <a:pt x="2530292" y="3154844"/>
                  <a:pt x="2106758" y="3330277"/>
                  <a:pt x="1665136" y="3330277"/>
                </a:cubicBezTo>
                <a:cubicBezTo>
                  <a:pt x="1223514" y="3330277"/>
                  <a:pt x="799980" y="3154843"/>
                  <a:pt x="487707" y="2842569"/>
                </a:cubicBezTo>
                <a:cubicBezTo>
                  <a:pt x="175434" y="2530295"/>
                  <a:pt x="0" y="2106761"/>
                  <a:pt x="1" y="1665139"/>
                </a:cubicBezTo>
                <a:cubicBezTo>
                  <a:pt x="1" y="1665138"/>
                  <a:pt x="0" y="1665137"/>
                  <a:pt x="0" y="1665136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30887" tIns="530887" rIns="530887" bIns="530887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400" kern="1200" dirty="0" smtClean="0"/>
              <a:t>Balanced Assessment System</a:t>
            </a:r>
            <a:endParaRPr lang="en-US" sz="3400" kern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Summative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Used </a:t>
            </a:r>
            <a:r>
              <a:rPr lang="en-US" i="1" dirty="0" smtClean="0"/>
              <a:t>after</a:t>
            </a:r>
            <a:r>
              <a:rPr lang="en-US" dirty="0" smtClean="0"/>
              <a:t> instruction </a:t>
            </a:r>
          </a:p>
          <a:p>
            <a:r>
              <a:rPr lang="en-US" dirty="0" smtClean="0"/>
              <a:t>Help determine what students know regarding content relative to curriculum goals </a:t>
            </a:r>
            <a:r>
              <a:rPr lang="en-US" i="1" dirty="0" smtClean="0"/>
              <a:t>so that a grade or placement can be decided</a:t>
            </a:r>
          </a:p>
          <a:p>
            <a:r>
              <a:rPr lang="en-US" dirty="0" smtClean="0"/>
              <a:t>Used at national, state, district and classroom level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State Assessments (i.e. ITBS, ITED)</a:t>
            </a:r>
          </a:p>
          <a:p>
            <a:pPr lvl="1"/>
            <a:r>
              <a:rPr lang="en-US" dirty="0" smtClean="0"/>
              <a:t>National Assessments (i.e. NAEP)</a:t>
            </a:r>
          </a:p>
          <a:p>
            <a:pPr lvl="1"/>
            <a:r>
              <a:rPr lang="en-US" dirty="0" smtClean="0"/>
              <a:t>End-of –unit tests</a:t>
            </a:r>
          </a:p>
          <a:p>
            <a:pPr lvl="1"/>
            <a:r>
              <a:rPr lang="en-US" dirty="0" smtClean="0"/>
              <a:t>End-of-term/semester exams</a:t>
            </a:r>
          </a:p>
          <a:p>
            <a:pPr lvl="1"/>
            <a:r>
              <a:rPr lang="en-US" dirty="0" smtClean="0"/>
              <a:t>District Assessments common across schools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Formative Assessments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Used </a:t>
            </a:r>
            <a:r>
              <a:rPr lang="en-US" i="1" dirty="0" smtClean="0"/>
              <a:t>during</a:t>
            </a:r>
            <a:r>
              <a:rPr lang="en-US" dirty="0" smtClean="0"/>
              <a:t> instruction</a:t>
            </a:r>
          </a:p>
          <a:p>
            <a:r>
              <a:rPr lang="en-US" dirty="0" smtClean="0"/>
              <a:t>Help determine what students know regarding content relative to curriculum goals </a:t>
            </a:r>
            <a:r>
              <a:rPr lang="en-US" i="1" dirty="0" smtClean="0"/>
              <a:t>so that adjustments to instruction can be made</a:t>
            </a:r>
          </a:p>
          <a:p>
            <a:r>
              <a:rPr lang="en-US" dirty="0" smtClean="0"/>
              <a:t>No grade is given – only feedback (used for practice)</a:t>
            </a:r>
          </a:p>
          <a:p>
            <a:r>
              <a:rPr lang="en-US" dirty="0" smtClean="0"/>
              <a:t>Students are involved (self-assessment, monitor their learning/growth, etc)</a:t>
            </a:r>
          </a:p>
          <a:p>
            <a:r>
              <a:rPr lang="en-US" dirty="0" smtClean="0"/>
              <a:t>Students have multiple opportunities to demonstrate what they know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Formative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rmAutofit/>
          </a:bodyPr>
          <a:lstStyle/>
          <a:p>
            <a:r>
              <a:rPr lang="en-US" dirty="0" smtClean="0"/>
              <a:t>Informal</a:t>
            </a:r>
          </a:p>
          <a:p>
            <a:pPr lvl="1"/>
            <a:r>
              <a:rPr lang="en-US" dirty="0" smtClean="0"/>
              <a:t>Observation of students</a:t>
            </a:r>
          </a:p>
          <a:p>
            <a:pPr lvl="1"/>
            <a:r>
              <a:rPr lang="en-US" dirty="0" smtClean="0"/>
              <a:t>Dialogue with students</a:t>
            </a:r>
          </a:p>
          <a:p>
            <a:pPr lvl="1"/>
            <a:r>
              <a:rPr lang="en-US" dirty="0" smtClean="0"/>
              <a:t>Student questions/teacher questioning strategies</a:t>
            </a:r>
          </a:p>
          <a:p>
            <a:r>
              <a:rPr lang="en-US" dirty="0" smtClean="0"/>
              <a:t>Formal</a:t>
            </a:r>
          </a:p>
          <a:p>
            <a:pPr lvl="1"/>
            <a:r>
              <a:rPr lang="en-US" dirty="0" smtClean="0"/>
              <a:t>Self &amp; peer assessment</a:t>
            </a:r>
          </a:p>
          <a:p>
            <a:pPr lvl="1"/>
            <a:r>
              <a:rPr lang="en-US" dirty="0" smtClean="0"/>
              <a:t>Student record keeping</a:t>
            </a:r>
          </a:p>
          <a:p>
            <a:pPr lvl="1"/>
            <a:r>
              <a:rPr lang="en-US" dirty="0" smtClean="0"/>
              <a:t>Paper/pencil tasks</a:t>
            </a:r>
          </a:p>
          <a:p>
            <a:pPr lvl="1"/>
            <a:r>
              <a:rPr lang="en-US" dirty="0" smtClean="0"/>
              <a:t>Performance tasks</a:t>
            </a:r>
          </a:p>
          <a:p>
            <a:pPr lvl="1"/>
            <a:r>
              <a:rPr lang="en-US" dirty="0" smtClean="0"/>
              <a:t>Learning logs/journals</a:t>
            </a:r>
          </a:p>
          <a:p>
            <a:pPr lvl="1"/>
            <a:r>
              <a:rPr lang="en-US" dirty="0" smtClean="0"/>
              <a:t>Portfolios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Formative and Summative Assessment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4800" y="1600200"/>
          <a:ext cx="8504238" cy="48514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834746"/>
                <a:gridCol w="2834746"/>
                <a:gridCol w="283474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Day of Unit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Purpose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Day</a:t>
                      </a:r>
                      <a:r>
                        <a:rPr lang="en-US" baseline="0" dirty="0" smtClean="0"/>
                        <a:t> 1 – Beginning of class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Pre-assessment:  A &amp; D statements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Figure out student pre-conceptions regarding topic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Day 2 – End of class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Ticket out the door:  Muddiest Point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Find</a:t>
                      </a:r>
                      <a:r>
                        <a:rPr lang="en-US" baseline="0" dirty="0" smtClean="0"/>
                        <a:t> out what students have learned so far and what major question they have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Day 4 – Beginning of class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Quiz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Determine what students know with respect to the concept</a:t>
                      </a:r>
                      <a:r>
                        <a:rPr lang="en-US" baseline="0" dirty="0" smtClean="0"/>
                        <a:t> studied on days 1-3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Day 5 – Beginning</a:t>
                      </a:r>
                      <a:r>
                        <a:rPr lang="en-US" baseline="0" dirty="0" smtClean="0"/>
                        <a:t> of class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Quiz feedback &amp;</a:t>
                      </a:r>
                      <a:r>
                        <a:rPr lang="en-US" baseline="0" dirty="0" smtClean="0"/>
                        <a:t> planning next steps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Help students use feedback from quiz to plan their activity for the day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Formative and Summative Assessment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4800" y="1137920"/>
          <a:ext cx="8504238" cy="549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4746"/>
                <a:gridCol w="2834746"/>
                <a:gridCol w="283474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Day of Unit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Purpose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Day 6 – End of class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Four Corners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See what students think about a question with four choices</a:t>
                      </a:r>
                      <a:r>
                        <a:rPr lang="en-US" baseline="0" dirty="0" smtClean="0"/>
                        <a:t> for possible </a:t>
                      </a:r>
                      <a:r>
                        <a:rPr lang="en-US" dirty="0" smtClean="0"/>
                        <a:t>outcomes/answers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Day 8</a:t>
                      </a:r>
                      <a:r>
                        <a:rPr lang="en-US" baseline="0" dirty="0" smtClean="0"/>
                        <a:t> – Beginning of class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Quiz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Determine what student</a:t>
                      </a:r>
                      <a:r>
                        <a:rPr lang="en-US" baseline="0" dirty="0" smtClean="0"/>
                        <a:t>s know with respect to the concepts studied from days 1-7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Day</a:t>
                      </a:r>
                      <a:r>
                        <a:rPr lang="en-US" baseline="0" dirty="0" smtClean="0"/>
                        <a:t> 9 – Beginning of class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Feedback from quiz &amp;</a:t>
                      </a:r>
                      <a:r>
                        <a:rPr lang="en-US" baseline="0" dirty="0" smtClean="0"/>
                        <a:t> plan for end-of-unit assessment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Help students use feedback from</a:t>
                      </a:r>
                      <a:r>
                        <a:rPr lang="en-US" baseline="0" dirty="0" smtClean="0"/>
                        <a:t> their quiz to plan for the end-of-unit assessment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Day 11 – Beginning</a:t>
                      </a:r>
                      <a:r>
                        <a:rPr lang="en-US" baseline="0" dirty="0" smtClean="0"/>
                        <a:t> of class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Re-take A</a:t>
                      </a:r>
                      <a:r>
                        <a:rPr lang="en-US" baseline="0" dirty="0" smtClean="0"/>
                        <a:t> &amp; D Statements from day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Help</a:t>
                      </a:r>
                      <a:r>
                        <a:rPr lang="en-US" baseline="0" dirty="0" smtClean="0"/>
                        <a:t> students see how their ideas have changed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Day 12 – Entire</a:t>
                      </a:r>
                      <a:r>
                        <a:rPr lang="en-US" baseline="0" dirty="0" smtClean="0"/>
                        <a:t> class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End-of-Unit</a:t>
                      </a:r>
                      <a:r>
                        <a:rPr lang="en-US" baseline="0" dirty="0" smtClean="0"/>
                        <a:t> Assessment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Determine</a:t>
                      </a:r>
                      <a:r>
                        <a:rPr lang="en-US" baseline="0" dirty="0" smtClean="0"/>
                        <a:t> what students have learned with respect to curriculum goals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Assessments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Aligned to the learning goals of the curriculum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2057400"/>
          <a:ext cx="8839200" cy="4308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3347"/>
                <a:gridCol w="2015958"/>
                <a:gridCol w="2830095"/>
                <a:gridCol w="2209800"/>
              </a:tblGrid>
              <a:tr h="925620">
                <a:tc>
                  <a:txBody>
                    <a:bodyPr/>
                    <a:lstStyle/>
                    <a:p>
                      <a:r>
                        <a:rPr lang="en-US" dirty="0" smtClean="0"/>
                        <a:t>Essential</a:t>
                      </a:r>
                      <a:r>
                        <a:rPr lang="en-US" baseline="0" dirty="0" smtClean="0"/>
                        <a:t> Question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Enduring Understanding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Knowledge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Skills</a:t>
                      </a:r>
                      <a:endParaRPr lang="en-US" dirty="0"/>
                    </a:p>
                  </a:txBody>
                  <a:tcPr/>
                </a:tc>
              </a:tr>
              <a:tr h="375390">
                <a:tc>
                  <a:txBody>
                    <a:bodyPr/>
                    <a:lstStyle/>
                    <a:p>
                      <a:r>
                        <a:rPr lang="en-US" dirty="0" smtClean="0"/>
                        <a:t>Why</a:t>
                      </a:r>
                      <a:r>
                        <a:rPr lang="en-US" baseline="0" dirty="0" smtClean="0"/>
                        <a:t> do “identical” twins look different enough to tell them apart?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How can two unrelated people share similar physical characteristics?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Students will come</a:t>
                      </a:r>
                      <a:r>
                        <a:rPr lang="en-US" baseline="0" dirty="0" smtClean="0"/>
                        <a:t> to understand that an organism’s characteristics can arise from genetics, the environment, or a unique combination of the two.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DNA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How DNA is organized and passed</a:t>
                      </a:r>
                      <a:r>
                        <a:rPr lang="en-US" baseline="0" dirty="0" smtClean="0"/>
                        <a:t> down from parent to offspring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Organization of chromosomes and genes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Causes of mutations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Influence of environmental factors on DNA and physical characteristics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Explain the genetic</a:t>
                      </a:r>
                      <a:r>
                        <a:rPr lang="en-US" baseline="0" dirty="0" smtClean="0"/>
                        <a:t> basis of biological heredity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Explain the influence of genetics and the environment on an organism’s characteristics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Assessments – Unpacking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Explain the genetic basis of biological heredity</a:t>
            </a:r>
          </a:p>
          <a:p>
            <a:pPr lvl="1"/>
            <a:r>
              <a:rPr lang="en-US" i="1" dirty="0" smtClean="0"/>
              <a:t>Explain</a:t>
            </a:r>
            <a:r>
              <a:rPr lang="en-US" dirty="0" smtClean="0"/>
              <a:t> implies that students will have to come up with an original answer at some point – more than just multiple choice is required for a student to demonstrate understanding of this skill.</a:t>
            </a:r>
          </a:p>
          <a:p>
            <a:pPr lvl="1"/>
            <a:r>
              <a:rPr lang="en-US" i="1" dirty="0" smtClean="0"/>
              <a:t>Genetic basis of biological heredity</a:t>
            </a:r>
            <a:r>
              <a:rPr lang="en-US" dirty="0" smtClean="0"/>
              <a:t> – requires knowledge of how DNA is organized, replicated, and passed down from parents to offspring; requires knowledge of the genetic influence on physical characteristics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116</TotalTime>
  <Words>829</Words>
  <Application>Microsoft Office PowerPoint</Application>
  <PresentationFormat>On-screen Show (4:3)</PresentationFormat>
  <Paragraphs>111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Civic</vt:lpstr>
      <vt:lpstr>Formative and Summative Assessment in the Classroom</vt:lpstr>
      <vt:lpstr>Types of Assessment</vt:lpstr>
      <vt:lpstr>Characteristics of Summative Assessment</vt:lpstr>
      <vt:lpstr>Characteristics of Formative Assessments</vt:lpstr>
      <vt:lpstr>Examples of Formative Assessment</vt:lpstr>
      <vt:lpstr>Using Formative and Summative Assessment</vt:lpstr>
      <vt:lpstr>Using Formative and Summative Assessment</vt:lpstr>
      <vt:lpstr>Quality Assessments</vt:lpstr>
      <vt:lpstr>Quality Assessments – Unpacking Skills</vt:lpstr>
      <vt:lpstr>Quality Assessments – Questions to Ask Yourself</vt:lpstr>
      <vt:lpstr>Quality Assessments – Questions to Ask Yourself</vt:lpstr>
      <vt:lpstr>Evaluating an Assessment</vt:lpstr>
    </vt:vector>
  </TitlesOfParts>
  <Company>DMPS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Formative and Summative Assessment in the Classroom</dc:title>
  <dc:creator>Carlile, Crista (CURR)</dc:creator>
  <cp:lastModifiedBy>Carlile, Crista (CURR)</cp:lastModifiedBy>
  <cp:revision>35</cp:revision>
  <dcterms:created xsi:type="dcterms:W3CDTF">2009-11-04T20:25:08Z</dcterms:created>
  <dcterms:modified xsi:type="dcterms:W3CDTF">2009-11-05T19:02:36Z</dcterms:modified>
</cp:coreProperties>
</file>